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398" r:id="rId2"/>
    <p:sldId id="390" r:id="rId3"/>
    <p:sldId id="391" r:id="rId4"/>
    <p:sldId id="354" r:id="rId5"/>
    <p:sldId id="385" r:id="rId6"/>
    <p:sldId id="402" r:id="rId7"/>
    <p:sldId id="392" r:id="rId8"/>
    <p:sldId id="382" r:id="rId9"/>
    <p:sldId id="399" r:id="rId10"/>
    <p:sldId id="376" r:id="rId11"/>
    <p:sldId id="400" r:id="rId12"/>
    <p:sldId id="386" r:id="rId13"/>
    <p:sldId id="330" r:id="rId14"/>
    <p:sldId id="403" r:id="rId15"/>
    <p:sldId id="387" r:id="rId16"/>
    <p:sldId id="320" r:id="rId17"/>
    <p:sldId id="360" r:id="rId18"/>
    <p:sldId id="384" r:id="rId19"/>
    <p:sldId id="326" r:id="rId20"/>
    <p:sldId id="404" r:id="rId21"/>
    <p:sldId id="375" r:id="rId22"/>
    <p:sldId id="395" r:id="rId23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042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1956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>
          <p15:clr>
            <a:srgbClr val="A4A3A4"/>
          </p15:clr>
        </p15:guide>
        <p15:guide id="10" pos="5602">
          <p15:clr>
            <a:srgbClr val="A4A3A4"/>
          </p15:clr>
        </p15:guide>
        <p15:guide id="11" pos="2925">
          <p15:clr>
            <a:srgbClr val="A4A3A4"/>
          </p15:clr>
        </p15:guide>
        <p15:guide id="12" pos="1542">
          <p15:clr>
            <a:srgbClr val="A4A3A4"/>
          </p15:clr>
        </p15:guide>
        <p15:guide id="13" pos="1451">
          <p15:clr>
            <a:srgbClr val="A4A3A4"/>
          </p15:clr>
        </p15:guide>
        <p15:guide id="14" pos="4218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482"/>
    <a:srgbClr val="E65D00"/>
    <a:srgbClr val="FFA365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>
        <p:scale>
          <a:sx n="122" d="100"/>
          <a:sy n="122" d="100"/>
        </p:scale>
        <p:origin x="-1266" y="0"/>
      </p:cViewPr>
      <p:guideLst>
        <p:guide orient="horz" pos="164"/>
        <p:guide orient="horz" pos="4042"/>
        <p:guide orient="horz" pos="3657"/>
        <p:guide orient="horz" pos="3748"/>
        <p:guide orient="horz" pos="1865"/>
        <p:guide orient="horz" pos="1956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4010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1896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798113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7098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/22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BD584E6-9AB7-4134-A7D8-A460EFC44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40" y="260350"/>
            <a:ext cx="8638335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052" y="4581128"/>
            <a:ext cx="42116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Gemeinsam stark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059" y="4005064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Uganda</a:t>
            </a:r>
          </a:p>
        </p:txBody>
      </p:sp>
    </p:spTree>
    <p:extLst>
      <p:ext uri="{BB962C8B-B14F-4D97-AF65-F5344CB8AC3E}">
        <p14:creationId xmlns:p14="http://schemas.microsoft.com/office/powerpoint/2010/main" val="2969308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7334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Sabina hat Lehm und Erde in einem aufgeschnittenen Wasserkanister gesammelt. Als der voll ist, reicht sie ihn einer Freundin.</a:t>
            </a:r>
          </a:p>
          <a:p>
            <a:r>
              <a:rPr lang="de-DE" b="0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4F82AAB-69FB-4164-B314-028BE7A269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26539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Gemeinsam machen sie sich ans Goldwaschen. Am Ende schimmert etwas auf dem Boden der Schüssel: ein winziges Stückchen Gold.</a:t>
            </a:r>
          </a:p>
          <a:p>
            <a:r>
              <a:rPr lang="de-DE" b="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86E4E250-92C9-416F-A31E-D9F39FE91D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547" y="3105149"/>
            <a:ext cx="4239185" cy="27003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1CB8365-0673-42B3-9FCD-4F4F604EB6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7929"/>
            <a:ext cx="4255090" cy="26927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7A5CF02C-1447-49FD-8963-AF0089819A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160" y="3105150"/>
            <a:ext cx="4241015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F5E5237-C7D0-487E-8FDC-95C428895B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7907" cy="26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5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xmlns="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„Wir helfen den Frauen auch, Geld zu sparen“, erklärt Martha </a:t>
            </a:r>
            <a:r>
              <a:rPr lang="de-DE" b="0" dirty="0" err="1"/>
              <a:t>Angella</a:t>
            </a:r>
            <a:r>
              <a:rPr lang="de-DE" b="0" dirty="0"/>
              <a:t>, Leiterin des ECO-Büros in </a:t>
            </a:r>
            <a:r>
              <a:rPr lang="de-DE" b="0" dirty="0" err="1" smtClean="0"/>
              <a:t>Moroto</a:t>
            </a:r>
            <a:r>
              <a:rPr lang="de-DE" b="0" dirty="0" smtClean="0"/>
              <a:t>. </a:t>
            </a:r>
            <a:r>
              <a:rPr lang="de-DE" b="0" dirty="0"/>
              <a:t>„So können sie sich ein zweites Standbein aufbauen.“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4BFBA92-F4D6-400F-994E-F4F64EA68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Frauen haben Spargruppen gegründet. Alle Mitglieder zahlen einen Betrag ein und können sich dafür Geld leihen, das sie später mit Zinsen zurückzahlen.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1A20463-93B1-4559-BE97-15946FF197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75" y="3105150"/>
            <a:ext cx="4261188" cy="26997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4969BBD-DE8E-4BA0-80FD-046AA29B8D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329" y="3105734"/>
            <a:ext cx="4260313" cy="26997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B9E6E90-DE98-4268-B8D5-11DE70CAB4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817" y="260350"/>
            <a:ext cx="4242358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884BBDD0-39E2-45D2-9195-F2A6A776B6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58126" cy="26990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:a16="http://schemas.microsoft.com/office/drawing/2014/main" xmlns="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Alice </a:t>
            </a:r>
            <a:r>
              <a:rPr lang="de-DE" b="0" dirty="0" err="1"/>
              <a:t>Luomo</a:t>
            </a:r>
            <a:r>
              <a:rPr lang="de-DE" b="0" dirty="0"/>
              <a:t> hat sich einer Spargruppe angeschlossen. Ihr Hauptbroterwerb ist der Kalksteinabbau – eine harte Arbeit. Dank ECO hat sie nun besseres Werkzeug.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3650242-4707-438A-94A7-808C4F158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33" y="260350"/>
            <a:ext cx="8641742" cy="55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8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Inzwischen kann Alice es sich sogar leisten, zwei Mitarbeiterinnen zu beschäftigen. Seitdem geht es viel schneller, einen LKW mit 25 Tonnen Kalkstein zu beladen.</a:t>
            </a: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0C81137-5C42-4ADC-A568-23E4A7D4E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58422"/>
            <a:ext cx="4249738" cy="55470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64724A6-1107-4A6D-AC6A-08A11CD794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:a16="http://schemas.microsoft.com/office/drawing/2014/main" xmlns="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Hilfe eines Kredites ihrer Spargruppe hat Alice </a:t>
            </a:r>
            <a:r>
              <a:rPr lang="de-DE" b="0" dirty="0" err="1"/>
              <a:t>Luomo</a:t>
            </a:r>
            <a:r>
              <a:rPr lang="de-DE" b="0" dirty="0"/>
              <a:t> zudem einen kleinen Laden eröffnet. „Seitdem kann ich meine vier Kinder zur Schule schicken“, sagt sie stolz.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54CD099-C019-4F4C-8E41-83FEA20CF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0351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Sabina hat die Gruppenmitglieder am Wochenende zu einer Feier eingeladen. Deshalb röstet sie mit einer Freundin Sorghum, um damit das traditionelle Bier zu brauen.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32BD76C-2642-4B53-A9AA-0B3CAC6DF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7" y="260350"/>
            <a:ext cx="20526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E159ADD-24B4-4781-A7D2-B472F0C2B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64452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Zwischendurch schaut sie nach den anderen Kindern im Dorf. „Wir Frauen arbeiten nicht nur zusammen, wir unterstützen uns </a:t>
            </a:r>
            <a:r>
              <a:rPr lang="de-DE" b="0" dirty="0" smtClean="0"/>
              <a:t>jetzt auch </a:t>
            </a:r>
            <a:r>
              <a:rPr lang="de-DE" b="0" dirty="0"/>
              <a:t>im Alltag“, sagt sie.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A300C34-D291-4F19-AFCD-ED4693A42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54555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89C51FC-A8B7-43F1-AEA5-DDDEE8C8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5174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33BC6A6-23D6-47BA-9035-875E627FB3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86" r="-131"/>
          <a:stretch/>
        </p:blipFill>
        <p:spPr>
          <a:xfrm>
            <a:off x="4643438" y="2960688"/>
            <a:ext cx="4249738" cy="2844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1CF10E9-5CA1-4B4C-B770-E2F5F1BDC9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623" y="260350"/>
            <a:ext cx="4236552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877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Als die Gäste kommen, haben sie alle ein großes Paket Zweige dabei. Sie wissen, dass Sabina einen Zaun um das Dorf ziehen möchte. Dazu tragen sie gerne bei.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D0106B7-FA3C-4589-9E07-1510E4610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22" y="260350"/>
            <a:ext cx="8649653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Uganda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xmlns="" id="{98E24775-7B55-4D25-A15B-096EC9E47AD4}"/>
              </a:ext>
            </a:extLst>
          </p:cNvPr>
          <p:cNvSpPr/>
          <p:nvPr/>
        </p:nvSpPr>
        <p:spPr>
          <a:xfrm>
            <a:off x="5116513" y="3319463"/>
            <a:ext cx="196850" cy="244475"/>
          </a:xfrm>
          <a:custGeom>
            <a:avLst/>
            <a:gdLst>
              <a:gd name="connsiteX0" fmla="*/ 4763 w 195263"/>
              <a:gd name="connsiteY0" fmla="*/ 7143 h 245268"/>
              <a:gd name="connsiteX1" fmla="*/ 64294 w 195263"/>
              <a:gd name="connsiteY1" fmla="*/ 0 h 245268"/>
              <a:gd name="connsiteX2" fmla="*/ 88107 w 195263"/>
              <a:gd name="connsiteY2" fmla="*/ 11906 h 245268"/>
              <a:gd name="connsiteX3" fmla="*/ 109538 w 195263"/>
              <a:gd name="connsiteY3" fmla="*/ 23812 h 245268"/>
              <a:gd name="connsiteX4" fmla="*/ 138113 w 195263"/>
              <a:gd name="connsiteY4" fmla="*/ 26193 h 245268"/>
              <a:gd name="connsiteX5" fmla="*/ 166688 w 195263"/>
              <a:gd name="connsiteY5" fmla="*/ 7143 h 245268"/>
              <a:gd name="connsiteX6" fmla="*/ 195263 w 195263"/>
              <a:gd name="connsiteY6" fmla="*/ 14287 h 245268"/>
              <a:gd name="connsiteX7" fmla="*/ 173832 w 195263"/>
              <a:gd name="connsiteY7" fmla="*/ 47625 h 245268"/>
              <a:gd name="connsiteX8" fmla="*/ 176213 w 195263"/>
              <a:gd name="connsiteY8" fmla="*/ 138112 h 245268"/>
              <a:gd name="connsiteX9" fmla="*/ 188119 w 195263"/>
              <a:gd name="connsiteY9" fmla="*/ 161925 h 245268"/>
              <a:gd name="connsiteX10" fmla="*/ 166688 w 195263"/>
              <a:gd name="connsiteY10" fmla="*/ 183356 h 245268"/>
              <a:gd name="connsiteX11" fmla="*/ 147638 w 195263"/>
              <a:gd name="connsiteY11" fmla="*/ 209550 h 245268"/>
              <a:gd name="connsiteX12" fmla="*/ 133350 w 195263"/>
              <a:gd name="connsiteY12" fmla="*/ 245268 h 245268"/>
              <a:gd name="connsiteX13" fmla="*/ 88107 w 195263"/>
              <a:gd name="connsiteY13" fmla="*/ 209550 h 245268"/>
              <a:gd name="connsiteX14" fmla="*/ 92869 w 195263"/>
              <a:gd name="connsiteY14" fmla="*/ 200025 h 245268"/>
              <a:gd name="connsiteX15" fmla="*/ 0 w 195263"/>
              <a:gd name="connsiteY15" fmla="*/ 147637 h 245268"/>
              <a:gd name="connsiteX16" fmla="*/ 11907 w 195263"/>
              <a:gd name="connsiteY16" fmla="*/ 121443 h 245268"/>
              <a:gd name="connsiteX17" fmla="*/ 9525 w 195263"/>
              <a:gd name="connsiteY17" fmla="*/ 107156 h 245268"/>
              <a:gd name="connsiteX18" fmla="*/ 21432 w 195263"/>
              <a:gd name="connsiteY18" fmla="*/ 88106 h 245268"/>
              <a:gd name="connsiteX19" fmla="*/ 30957 w 195263"/>
              <a:gd name="connsiteY19" fmla="*/ 64293 h 245268"/>
              <a:gd name="connsiteX20" fmla="*/ 4763 w 195263"/>
              <a:gd name="connsiteY20" fmla="*/ 7143 h 2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263" h="245268">
                <a:moveTo>
                  <a:pt x="4763" y="7143"/>
                </a:moveTo>
                <a:lnTo>
                  <a:pt x="64294" y="0"/>
                </a:lnTo>
                <a:lnTo>
                  <a:pt x="88107" y="11906"/>
                </a:lnTo>
                <a:lnTo>
                  <a:pt x="109538" y="23812"/>
                </a:lnTo>
                <a:lnTo>
                  <a:pt x="138113" y="26193"/>
                </a:lnTo>
                <a:lnTo>
                  <a:pt x="166688" y="7143"/>
                </a:lnTo>
                <a:lnTo>
                  <a:pt x="195263" y="14287"/>
                </a:lnTo>
                <a:lnTo>
                  <a:pt x="173832" y="47625"/>
                </a:lnTo>
                <a:cubicBezTo>
                  <a:pt x="174626" y="77787"/>
                  <a:pt x="175419" y="107950"/>
                  <a:pt x="176213" y="138112"/>
                </a:cubicBezTo>
                <a:lnTo>
                  <a:pt x="188119" y="161925"/>
                </a:lnTo>
                <a:lnTo>
                  <a:pt x="166688" y="183356"/>
                </a:lnTo>
                <a:lnTo>
                  <a:pt x="147638" y="209550"/>
                </a:lnTo>
                <a:lnTo>
                  <a:pt x="133350" y="245268"/>
                </a:lnTo>
                <a:lnTo>
                  <a:pt x="88107" y="209550"/>
                </a:lnTo>
                <a:lnTo>
                  <a:pt x="92869" y="200025"/>
                </a:lnTo>
                <a:lnTo>
                  <a:pt x="0" y="147637"/>
                </a:lnTo>
                <a:lnTo>
                  <a:pt x="11907" y="121443"/>
                </a:lnTo>
                <a:lnTo>
                  <a:pt x="9525" y="107156"/>
                </a:lnTo>
                <a:lnTo>
                  <a:pt x="21432" y="88106"/>
                </a:lnTo>
                <a:lnTo>
                  <a:pt x="30957" y="64293"/>
                </a:lnTo>
                <a:lnTo>
                  <a:pt x="4763" y="7143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7172" name="Grafik 4">
            <a:extLst>
              <a:ext uri="{FF2B5EF4-FFF2-40B4-BE49-F238E27FC236}">
                <a16:creationId xmlns:a16="http://schemas.microsoft.com/office/drawing/2014/main" xmlns="" id="{D9D5F1AA-86AE-42CF-83ED-49322CFC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270000"/>
            <a:ext cx="86248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3877CC5-4267-4E04-A2BB-B9440A10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45" y="1268413"/>
            <a:ext cx="86248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489" y="3275171"/>
            <a:ext cx="7922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Uganda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57" y="1268760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Uganda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241.038	357.121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38,3	80,7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159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5,8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54	78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57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14,7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28,5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2.100	48.200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(2017)</a:t>
            </a:r>
            <a:r>
              <a:rPr lang="de-DE" altLang="de-DE" sz="800" dirty="0"/>
              <a:t> 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xmlns="" id="{629868B0-EFB0-4415-A119-3E42E9F9E922}"/>
              </a:ext>
            </a:extLst>
          </p:cNvPr>
          <p:cNvSpPr/>
          <p:nvPr/>
        </p:nvSpPr>
        <p:spPr>
          <a:xfrm>
            <a:off x="5053013" y="3343275"/>
            <a:ext cx="126206" cy="152400"/>
          </a:xfrm>
          <a:custGeom>
            <a:avLst/>
            <a:gdLst>
              <a:gd name="connsiteX0" fmla="*/ 26193 w 126206"/>
              <a:gd name="connsiteY0" fmla="*/ 14288 h 152400"/>
              <a:gd name="connsiteX1" fmla="*/ 85725 w 126206"/>
              <a:gd name="connsiteY1" fmla="*/ 11906 h 152400"/>
              <a:gd name="connsiteX2" fmla="*/ 100012 w 126206"/>
              <a:gd name="connsiteY2" fmla="*/ 0 h 152400"/>
              <a:gd name="connsiteX3" fmla="*/ 116681 w 126206"/>
              <a:gd name="connsiteY3" fmla="*/ 19050 h 152400"/>
              <a:gd name="connsiteX4" fmla="*/ 123825 w 126206"/>
              <a:gd name="connsiteY4" fmla="*/ 45244 h 152400"/>
              <a:gd name="connsiteX5" fmla="*/ 126206 w 126206"/>
              <a:gd name="connsiteY5" fmla="*/ 66675 h 152400"/>
              <a:gd name="connsiteX6" fmla="*/ 121443 w 126206"/>
              <a:gd name="connsiteY6" fmla="*/ 83344 h 152400"/>
              <a:gd name="connsiteX7" fmla="*/ 107156 w 126206"/>
              <a:gd name="connsiteY7" fmla="*/ 104775 h 152400"/>
              <a:gd name="connsiteX8" fmla="*/ 104775 w 126206"/>
              <a:gd name="connsiteY8" fmla="*/ 111919 h 152400"/>
              <a:gd name="connsiteX9" fmla="*/ 83343 w 126206"/>
              <a:gd name="connsiteY9" fmla="*/ 107156 h 152400"/>
              <a:gd name="connsiteX10" fmla="*/ 61912 w 126206"/>
              <a:gd name="connsiteY10" fmla="*/ 114300 h 152400"/>
              <a:gd name="connsiteX11" fmla="*/ 54768 w 126206"/>
              <a:gd name="connsiteY11" fmla="*/ 126206 h 152400"/>
              <a:gd name="connsiteX12" fmla="*/ 52387 w 126206"/>
              <a:gd name="connsiteY12" fmla="*/ 145256 h 152400"/>
              <a:gd name="connsiteX13" fmla="*/ 28575 w 126206"/>
              <a:gd name="connsiteY13" fmla="*/ 138113 h 152400"/>
              <a:gd name="connsiteX14" fmla="*/ 16668 w 126206"/>
              <a:gd name="connsiteY14" fmla="*/ 142875 h 152400"/>
              <a:gd name="connsiteX15" fmla="*/ 2381 w 126206"/>
              <a:gd name="connsiteY15" fmla="*/ 152400 h 152400"/>
              <a:gd name="connsiteX16" fmla="*/ 2381 w 126206"/>
              <a:gd name="connsiteY16" fmla="*/ 121444 h 152400"/>
              <a:gd name="connsiteX17" fmla="*/ 0 w 126206"/>
              <a:gd name="connsiteY17" fmla="*/ 90488 h 152400"/>
              <a:gd name="connsiteX18" fmla="*/ 21431 w 126206"/>
              <a:gd name="connsiteY18" fmla="*/ 76200 h 152400"/>
              <a:gd name="connsiteX19" fmla="*/ 26193 w 126206"/>
              <a:gd name="connsiteY19" fmla="*/ 1428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206" h="152400">
                <a:moveTo>
                  <a:pt x="26193" y="14288"/>
                </a:moveTo>
                <a:lnTo>
                  <a:pt x="85725" y="11906"/>
                </a:lnTo>
                <a:lnTo>
                  <a:pt x="100012" y="0"/>
                </a:lnTo>
                <a:lnTo>
                  <a:pt x="116681" y="19050"/>
                </a:lnTo>
                <a:lnTo>
                  <a:pt x="123825" y="45244"/>
                </a:lnTo>
                <a:lnTo>
                  <a:pt x="126206" y="66675"/>
                </a:lnTo>
                <a:lnTo>
                  <a:pt x="121443" y="83344"/>
                </a:lnTo>
                <a:lnTo>
                  <a:pt x="107156" y="104775"/>
                </a:lnTo>
                <a:lnTo>
                  <a:pt x="104775" y="111919"/>
                </a:lnTo>
                <a:lnTo>
                  <a:pt x="83343" y="107156"/>
                </a:lnTo>
                <a:lnTo>
                  <a:pt x="61912" y="114300"/>
                </a:lnTo>
                <a:lnTo>
                  <a:pt x="54768" y="126206"/>
                </a:lnTo>
                <a:lnTo>
                  <a:pt x="52387" y="145256"/>
                </a:lnTo>
                <a:lnTo>
                  <a:pt x="28575" y="138113"/>
                </a:lnTo>
                <a:lnTo>
                  <a:pt x="16668" y="142875"/>
                </a:lnTo>
                <a:lnTo>
                  <a:pt x="2381" y="152400"/>
                </a:lnTo>
                <a:lnTo>
                  <a:pt x="2381" y="121444"/>
                </a:lnTo>
                <a:lnTo>
                  <a:pt x="0" y="90488"/>
                </a:lnTo>
                <a:lnTo>
                  <a:pt x="21431" y="76200"/>
                </a:lnTo>
                <a:lnTo>
                  <a:pt x="26193" y="14288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xmlns="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8064" y="34194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Sabina bekommt feuchte Augen. Sie weiß, dass jedes der Pakete ein Tageseinkommen wert ist. „Kommt alle rein“, ruft sie schließlich und lacht gerührt.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4DDCB-F533-4A7F-BCF0-5C31D54327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4249738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54182AC-C414-4400-884A-8C6ECC1784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250" y="260350"/>
            <a:ext cx="424973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5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 err="1"/>
              <a:t>Ecological</a:t>
            </a:r>
            <a:r>
              <a:rPr lang="de-DE" altLang="de-DE" b="0" dirty="0"/>
              <a:t> Christian Organisation (ECO) aus Uganda.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Gemeinsam stark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2017/18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 – Evangelischer Entwicklungsdienst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1189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www.brot-fuer-die-welt.de/projekte/uganda-rohstoffe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Eva </a:t>
            </a:r>
            <a:r>
              <a:rPr lang="de-DE" altLang="de-DE" b="0" dirty="0" err="1">
                <a:cs typeface="Times New Roman" panose="02020603050405020304" pitchFamily="18" charset="0"/>
              </a:rPr>
              <a:t>Wolfangel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Bettina Flitner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2017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E2CC474-6CEC-4398-B751-CEF67B5D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0763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990340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/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/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/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" y="29665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/>
              <a:t>Spendenkonto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In der Region </a:t>
            </a:r>
            <a:r>
              <a:rPr lang="de-DE" b="0" dirty="0" err="1"/>
              <a:t>Karamoja</a:t>
            </a:r>
            <a:r>
              <a:rPr lang="de-DE" b="0" dirty="0"/>
              <a:t> leben 80 Prozent der Bevölkerung in extremer Armut. Um ihre Familien durchzubringen, schürfen viele Frauen ohne Fachwissen nach Gold.</a:t>
            </a:r>
            <a:endParaRPr lang="de-DE" altLang="de-DE" b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1AB6866-1D50-43DB-8D26-C5E90E0C1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33" y="3105150"/>
            <a:ext cx="4234830" cy="27003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A0C7D558-82A9-41CC-BB2E-34FD882CA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48" y="260350"/>
            <a:ext cx="4240915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8BD8E3D-DAC2-41B6-A0A2-E6D4716AE7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37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Sabina </a:t>
            </a:r>
            <a:r>
              <a:rPr lang="de-DE" b="0" dirty="0" err="1"/>
              <a:t>Natte</a:t>
            </a:r>
            <a:r>
              <a:rPr lang="de-DE" b="0" dirty="0"/>
              <a:t> hat ihren </a:t>
            </a:r>
            <a:r>
              <a:rPr lang="de-DE" b="0" dirty="0" err="1"/>
              <a:t>eineinhalbjährigen</a:t>
            </a:r>
            <a:r>
              <a:rPr lang="de-DE" b="0" dirty="0"/>
              <a:t> Sohn Charles zu ernähren. Jeden Tag läuft die 21-Jährige fünf Kilometer von ihrer Hütte bis zu den Hügeln der Goldmine.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17C7D8CC-C886-410B-947E-9D166A35C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620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Hier finden sich tiefe Löcher, manche gerade groß genug für einen Men­schen­körper. Viele derer, die hier nach Gold gegraben haben, bezahlten dies mit ihrem Leben.</a:t>
            </a: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51EA27E-CCA4-4691-A41E-A0E4B7AB2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260350"/>
            <a:ext cx="86312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Doch was blieb ihnen anderes übrig? „Wir mussten jeden Tag aufs Neue schauen, ob wir genug Gold finden, um davon leben zu können“, erzählt Sabina.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EEABD17-54A3-4FC2-A6BD-D0F890253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247CACF-093D-433B-BB38-83651AE76C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16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72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</a:t>
            </a:r>
            <a:r>
              <a:rPr lang="de-DE" b="0" dirty="0" err="1"/>
              <a:t>Ecological</a:t>
            </a:r>
            <a:r>
              <a:rPr lang="de-DE" b="0" dirty="0"/>
              <a:t> Christian Organisation (ECO) bildet die Frauen weiter. Sie stattet sie mit Werkzeugen aus und schult sie in der Vermarktung. Das ändert vieles.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FB2780B-FA60-4245-B04A-8AA4CE529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Seither wissen die Frauen, wie hoch der Goldpreis ist, und lassen sich nicht mehr von den Zwischenhändlern übers Ohr hauen. Und sie verwalten ihr Geld selbst.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7E4F0BD-49D5-425F-9D24-E1F1649CE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1575599C-D354-4EAC-B120-A5D94032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3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088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Aber das vielleicht Wichtigste ist: Die Frauen haben sich mit anderen zusammen-getan und arbeiten in Gruppen. „Wir sind jetzt viel effizienter“, sagt Sabina.</a:t>
            </a:r>
          </a:p>
          <a:p>
            <a:r>
              <a:rPr lang="de-DE" b="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11321AE-752B-4F5A-B420-5CF7FD8E8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6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607</Words>
  <Application>Microsoft Office PowerPoint</Application>
  <PresentationFormat>Bildschirmpräsentation (4:3)</PresentationFormat>
  <Paragraphs>92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Auf Fels gebaut</dc:title>
  <dc:creator>BfdW</dc:creator>
  <cp:lastModifiedBy>thorsten.lichtblau</cp:lastModifiedBy>
  <cp:revision>848</cp:revision>
  <dcterms:created xsi:type="dcterms:W3CDTF">2005-03-02T11:53:12Z</dcterms:created>
  <dcterms:modified xsi:type="dcterms:W3CDTF">2017-07-24T10:07:30Z</dcterms:modified>
</cp:coreProperties>
</file>