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6" r:id="rId2"/>
    <p:sldId id="423" r:id="rId3"/>
    <p:sldId id="392" r:id="rId4"/>
    <p:sldId id="419" r:id="rId5"/>
    <p:sldId id="417" r:id="rId6"/>
    <p:sldId id="370" r:id="rId7"/>
    <p:sldId id="334" r:id="rId8"/>
    <p:sldId id="382" r:id="rId9"/>
    <p:sldId id="385" r:id="rId10"/>
    <p:sldId id="354" r:id="rId11"/>
    <p:sldId id="376" r:id="rId12"/>
    <p:sldId id="330" r:id="rId13"/>
    <p:sldId id="386" r:id="rId14"/>
    <p:sldId id="320" r:id="rId15"/>
    <p:sldId id="384" r:id="rId16"/>
    <p:sldId id="360" r:id="rId17"/>
    <p:sldId id="326" r:id="rId18"/>
    <p:sldId id="418" r:id="rId19"/>
    <p:sldId id="375" r:id="rId20"/>
    <p:sldId id="422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42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77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7" orient="horz" pos="1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  <p:cmAuthor id="1" name="f.reich-rosenkranz" initials="fre" lastIdx="6" clrIdx="1">
    <p:extLst>
      <p:ext uri="{19B8F6BF-5375-455C-9EA6-DF929625EA0E}">
        <p15:presenceInfo xmlns:p15="http://schemas.microsoft.com/office/powerpoint/2012/main" userId="f.reich-rosenkran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B"/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2786" autoAdjust="0"/>
  </p:normalViewPr>
  <p:slideViewPr>
    <p:cSldViewPr showGuides="1">
      <p:cViewPr varScale="1">
        <p:scale>
          <a:sx n="102" d="100"/>
          <a:sy n="102" d="100"/>
        </p:scale>
        <p:origin x="1698" y="96"/>
      </p:cViewPr>
      <p:guideLst>
        <p:guide orient="horz" pos="164"/>
        <p:guide orient="horz" pos="4088"/>
        <p:guide orient="horz" pos="2296"/>
        <p:guide orient="horz" pos="3770"/>
        <p:guide orient="horz" pos="1842"/>
        <p:guide orient="horz" pos="3657"/>
        <p:guide orient="horz" pos="777"/>
        <p:guide pos="158"/>
        <p:guide pos="2835"/>
        <p:guide pos="5602"/>
        <p:guide pos="2925"/>
        <p:guide pos="1542"/>
        <p:guide pos="1451"/>
        <p:guide pos="4218"/>
        <p:guide pos="4309"/>
        <p:guide orient="horz" pos="1956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7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0" Type="http://schemas.openxmlformats.org/officeDocument/2006/relationships/slide" Target="slides/slide13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850552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89069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50510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6633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4633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0075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8EBE485-01D1-40D5-B6B7-85F26263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328" y="3211235"/>
            <a:ext cx="3257661" cy="4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Satt trotz Dürre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564904"/>
            <a:ext cx="3456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Sambia</a:t>
            </a:r>
          </a:p>
        </p:txBody>
      </p:sp>
    </p:spTree>
    <p:extLst>
      <p:ext uri="{BB962C8B-B14F-4D97-AF65-F5344CB8AC3E}">
        <p14:creationId xmlns:p14="http://schemas.microsoft.com/office/powerpoint/2010/main" val="2702835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Seit Jackson </a:t>
            </a:r>
            <a:r>
              <a:rPr lang="de-DE" b="0" dirty="0" err="1"/>
              <a:t>Hanzala</a:t>
            </a:r>
            <a:r>
              <a:rPr lang="de-DE" b="0" dirty="0"/>
              <a:t> und seine Frau Never von KDF Saatgut und Know-how bekamen, müssen sie und ihre Kinder keinen Hunger mehr fürchten.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3767AE-BD49-4518-8945-35FECE59CD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43EDAF5-3C18-4905-A6DC-FD02E482B3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32" y="3105149"/>
            <a:ext cx="4233131" cy="27003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E7D0A38-F40C-4387-8B32-BAF3F002A4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Von den Fachleuten der Organisation haben die Eheleute viel gelernt. So haben sie Mulden für Kohlsetzlinge in ihr Feld gegraben. Sie verhindern, dass Wasser abfließt.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B7EC53-85A8-430C-A603-DFC454CF4F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F031A6-FD43-4A9F-90F3-8A776D11C5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0058" y="3105150"/>
            <a:ext cx="4233117" cy="27094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150BD9-0375-4F43-9098-C684772DEB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4893" y="3117713"/>
            <a:ext cx="4245669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8EC4CFF-260F-4706-A61C-4AB9A908C8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990" y="251234"/>
            <a:ext cx="4237185" cy="27094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Um trotz der großen Trockenheit an Wasser zu gelangen, hat Jackson </a:t>
            </a:r>
            <a:r>
              <a:rPr lang="de-DE" b="0" dirty="0" err="1"/>
              <a:t>Hanzala</a:t>
            </a:r>
            <a:r>
              <a:rPr lang="de-DE" b="0" dirty="0"/>
              <a:t> zudem einige mannstiefe Löcher gegraben. Sie reichen hinab bis zum Grundwasserspiegel. 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A4C093-FF17-4F56-9635-FC5554F8F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76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Früher musste die Familie das Wasser mühsam mit einem Kanister aus dem Loch schöpfen. </a:t>
            </a:r>
            <a:r>
              <a:rPr lang="de-DE" b="0" dirty="0" smtClean="0"/>
              <a:t>Durch einen </a:t>
            </a:r>
            <a:r>
              <a:rPr lang="de-DE" b="0" dirty="0"/>
              <a:t>von KDF vermittelten </a:t>
            </a:r>
            <a:r>
              <a:rPr lang="de-DE" b="0" dirty="0" smtClean="0"/>
              <a:t>Kredit </a:t>
            </a:r>
            <a:r>
              <a:rPr lang="de-DE" b="0" dirty="0"/>
              <a:t>besitzen sie nun eine Tretpumpe.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67DD87-5716-403A-A5F3-36F04E30DE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71" y="260350"/>
            <a:ext cx="4249739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06A30F-A8E0-43B8-BA05-3F4331032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592" y="260350"/>
            <a:ext cx="42497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6614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Never </a:t>
            </a:r>
            <a:r>
              <a:rPr lang="de-DE" b="0" dirty="0" err="1"/>
              <a:t>Hanzala</a:t>
            </a:r>
            <a:r>
              <a:rPr lang="de-DE" b="0" dirty="0"/>
              <a:t> blickt heute zuversichtlich in die Zukunft: „Wir essen gut, sind gesund, haben Geld für die Schulgebühren sowie Erspartes für Notfälle.“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0ADA68E-AB40-44CB-AC3F-12AD8CE5E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716233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10" dirty="0"/>
              <a:t>Inzwischen </a:t>
            </a:r>
            <a:r>
              <a:rPr lang="de-DE" b="0" spc="-10" dirty="0" smtClean="0"/>
              <a:t>gibt es </a:t>
            </a:r>
            <a:r>
              <a:rPr lang="de-DE" b="0" spc="-10" dirty="0"/>
              <a:t>nicht nur den täglichen Topf </a:t>
            </a:r>
            <a:r>
              <a:rPr lang="de-DE" b="0" spc="-10" dirty="0" smtClean="0"/>
              <a:t>Maisbrei. </a:t>
            </a:r>
            <a:r>
              <a:rPr lang="de-DE" b="0" spc="-10" dirty="0"/>
              <a:t>Es gibt sogar Milch von </a:t>
            </a:r>
            <a:r>
              <a:rPr lang="de-DE" b="0" spc="-10" dirty="0" err="1" smtClean="0"/>
              <a:t>eige-nen</a:t>
            </a:r>
            <a:r>
              <a:rPr lang="de-DE" b="0" spc="-10" dirty="0" smtClean="0"/>
              <a:t> </a:t>
            </a:r>
            <a:r>
              <a:rPr lang="de-DE" b="0" spc="-10" dirty="0"/>
              <a:t>Kühen, </a:t>
            </a:r>
            <a:r>
              <a:rPr lang="de-DE" b="0" spc="-10" dirty="0" smtClean="0"/>
              <a:t>die die Familie vom </a:t>
            </a:r>
            <a:r>
              <a:rPr lang="de-DE" b="0" spc="-10" dirty="0"/>
              <a:t>Erlös der landwirtschaftlichen </a:t>
            </a:r>
            <a:r>
              <a:rPr lang="de-DE" b="0" spc="-10" dirty="0" smtClean="0"/>
              <a:t>Produkte kaufen konnte.</a:t>
            </a:r>
            <a:endParaRPr lang="de-DE" b="0" spc="-1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C2EF95-AD4D-401D-881F-B9537B5CF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3183" y="260350"/>
            <a:ext cx="4247380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28ED9C-261A-480F-9942-F1A1638407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Ganz in der Nähe hat KDF ein Wasserbecken aus Beton errichtet, wo die Tiere von Parasiten befreit werden. Seitdem sind sie gesund und geben viel mehr Milch.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E20076-812F-47C3-8F01-92FAE5C8A0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6946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9BB361-3420-4908-B311-CFE28CDCB5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1"/>
            <a:ext cx="4249736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E504844-2F83-4BA4-A55D-1D39D54C81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639" y="3110855"/>
            <a:ext cx="4223924" cy="26946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61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Jackson </a:t>
            </a:r>
            <a:r>
              <a:rPr lang="de-DE" b="0" dirty="0" err="1"/>
              <a:t>Hanzala</a:t>
            </a:r>
            <a:r>
              <a:rPr lang="de-DE" b="0" dirty="0"/>
              <a:t> </a:t>
            </a:r>
            <a:r>
              <a:rPr lang="de-DE" b="0" dirty="0" smtClean="0"/>
              <a:t>verdient </a:t>
            </a:r>
            <a:r>
              <a:rPr lang="de-DE" b="0" dirty="0" err="1" smtClean="0"/>
              <a:t>mittlerweise</a:t>
            </a:r>
            <a:r>
              <a:rPr lang="de-DE" b="0" dirty="0" smtClean="0"/>
              <a:t> so gut, </a:t>
            </a:r>
            <a:r>
              <a:rPr lang="de-DE" b="0" dirty="0"/>
              <a:t>dass er sich bald einen </a:t>
            </a:r>
            <a:r>
              <a:rPr lang="de-DE" b="0" dirty="0" smtClean="0"/>
              <a:t>Kleintransporter </a:t>
            </a:r>
            <a:r>
              <a:rPr lang="de-DE" b="0" dirty="0"/>
              <a:t>kaufen kann. „Damit könnte ich Mais und Gemüse zum Markt fahren.“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FE68CE-A1E5-4896-B3E0-18971FBFC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54782"/>
            <a:ext cx="8642351" cy="55507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53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Hanzala</a:t>
            </a:r>
            <a:r>
              <a:rPr lang="de-DE" b="0" dirty="0"/>
              <a:t> heißt übersetzt Hunger. Früher störten ihn die Witze über seinen Namen. Heute mag er ihn, besonders in Kom­­bi­nation mit dem seiner Frau: Never – niemals.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C81811-8A3C-4EFA-8C21-E486B6CEF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1"/>
            <a:ext cx="8642352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33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 err="1"/>
              <a:t>Kaluli</a:t>
            </a:r>
            <a:r>
              <a:rPr lang="de-DE" b="0" dirty="0"/>
              <a:t> Development </a:t>
            </a:r>
            <a:r>
              <a:rPr lang="de-DE" b="0" dirty="0" err="1"/>
              <a:t>Foundation</a:t>
            </a:r>
            <a:r>
              <a:rPr lang="de-DE" b="0" dirty="0"/>
              <a:t> (KDF) aus Sambia.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Satt trotz Dürre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www.brot-fuer-die-welt.de/projekte/sambia-duerre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Thorsten Lichtblau, Thomas </a:t>
            </a:r>
            <a:r>
              <a:rPr lang="de-DE" altLang="de-DE" b="0" dirty="0" smtClean="0"/>
              <a:t>Knödl</a:t>
            </a:r>
            <a:r>
              <a:rPr lang="de-DE" altLang="de-DE" smtClean="0"/>
              <a:t>, </a:t>
            </a:r>
            <a:r>
              <a:rPr lang="de-DE" altLang="de-DE" b="0" smtClean="0"/>
              <a:t>Franziska </a:t>
            </a:r>
            <a:r>
              <a:rPr lang="de-DE" altLang="de-DE" b="0" dirty="0" smtClean="0"/>
              <a:t>Reich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Klaus Sieg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Jörg </a:t>
            </a:r>
            <a:r>
              <a:rPr lang="de-DE" altLang="de-DE" b="0" dirty="0" err="1">
                <a:cs typeface="Times New Roman" panose="02020603050405020304" pitchFamily="18" charset="0"/>
              </a:rPr>
              <a:t>Böthling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Juni 2020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263375"/>
            <a:ext cx="4609207" cy="3237063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368660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Sambia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8680"/>
            <a:ext cx="460851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/>
              <a:t>	Sambia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752.618	357.022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17,4	80,2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</a:t>
            </a:r>
            <a:r>
              <a:rPr lang="de-DE" altLang="de-DE" sz="1200" b="0" dirty="0">
                <a:cs typeface="Arial" panose="020B0604020202020204" pitchFamily="34" charset="0"/>
              </a:rPr>
              <a:t> in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./km²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23,1	225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5,6	0,3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</a:t>
            </a:r>
            <a:r>
              <a:rPr lang="de-DE" altLang="de-DE" sz="1200" b="0" dirty="0">
                <a:cs typeface="Arial" panose="020B0604020202020204" pitchFamily="34" charset="0"/>
              </a:rPr>
              <a:t> in Jahren </a:t>
            </a:r>
            <a:r>
              <a:rPr lang="de-DE" altLang="de-DE" sz="1200" dirty="0">
                <a:cs typeface="Arial" panose="020B0604020202020204" pitchFamily="34" charset="0"/>
              </a:rPr>
              <a:t>		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51,9	78,7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55,3	83,6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</a:t>
            </a:r>
            <a:r>
              <a:rPr lang="de-DE" altLang="de-DE" sz="1200" b="0" dirty="0">
                <a:cs typeface="Arial" panose="020B0604020202020204" pitchFamily="34" charset="0"/>
              </a:rPr>
              <a:t>in %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9,4	&lt;1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16,9	&lt;1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Bruttoinlandsprodukt</a:t>
            </a:r>
            <a:r>
              <a:rPr lang="de-DE" altLang="de-DE" sz="1200" b="0" dirty="0">
                <a:cs typeface="Arial" panose="020B0604020202020204" pitchFamily="34" charset="0"/>
              </a:rPr>
              <a:t> 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4.000	50.800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(2020)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/>
          <p:nvPr/>
        </p:nvCxnSpPr>
        <p:spPr>
          <a:xfrm>
            <a:off x="323850" y="800708"/>
            <a:ext cx="4428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5CDA7055-AB76-43DE-BD5D-B2B655B2C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363" y="260351"/>
            <a:ext cx="3960813" cy="5545134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854C903D-9946-4676-A7E3-11A22CAAF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954" y="3777861"/>
            <a:ext cx="176327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SAMBIA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50A454E-8D01-41D1-A822-1104A2DA80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31" y="3573463"/>
            <a:ext cx="4609207" cy="2232022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1771A5C6-F8AD-4C14-B9BA-58132C7C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765" y="3667124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DR KONGO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9F6E3FD-A63A-4396-8EE3-8BC90B5F9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4332792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ANGOLA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8C09CC2-B2AF-4359-B52A-B7498820D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66" y="4448339"/>
            <a:ext cx="1421634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SAMBIA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A719EBF-A2B0-4F20-ADF9-96DE26768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5478379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NAMIBIA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06755BC-5E60-4869-8E4F-39374484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722" y="5478379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SIMBABWE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A93CB6BA-F412-41A6-93FD-2A396CDD5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126" y="5409220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MOSAMBIK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0044B47-5948-4773-8573-FC27AA00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099" y="4511327"/>
            <a:ext cx="9995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MALAWI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6C3CCBE0-8E25-4B56-BB43-277AD17CB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871" y="3604956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TANSANIA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3E78A2B-E030-4709-985A-AC07C17C2432}"/>
              </a:ext>
            </a:extLst>
          </p:cNvPr>
          <p:cNvCxnSpPr/>
          <p:nvPr/>
        </p:nvCxnSpPr>
        <p:spPr>
          <a:xfrm>
            <a:off x="3599892" y="4689140"/>
            <a:ext cx="3547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7D776AEB-DB2F-4A1F-B37C-45BFC308D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170" y="4833156"/>
            <a:ext cx="1690870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Lusaka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3B125A8F-F320-455E-BE30-6AB5BE998FEF}"/>
              </a:ext>
            </a:extLst>
          </p:cNvPr>
          <p:cNvGrpSpPr/>
          <p:nvPr/>
        </p:nvGrpSpPr>
        <p:grpSpPr>
          <a:xfrm>
            <a:off x="2821124" y="4984315"/>
            <a:ext cx="90873" cy="90873"/>
            <a:chOff x="7058657" y="1304764"/>
            <a:chExt cx="90873" cy="90873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FC0303D6-5A61-42C7-AF17-D942F60CD170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6D9CBACD-6C49-46AA-A573-C0996D36ADCB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3A477340-CA85-4CE8-987A-DB9C1009E075}"/>
              </a:ext>
            </a:extLst>
          </p:cNvPr>
          <p:cNvSpPr/>
          <p:nvPr/>
        </p:nvSpPr>
        <p:spPr>
          <a:xfrm>
            <a:off x="2602186" y="5256068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5258FBAF-A641-4356-9284-81A05E8B3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338" y="5076392"/>
            <a:ext cx="1690870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/>
              <a:t>Siabunkululu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147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14DFB48-B2E1-472C-9689-B59DE63CF3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720541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023469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1396819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Vom Wirtschaftswachstum der letzten Jahre haben in Sambia nur wenige profitiert. 60 Prozent der Menschen auf dem Land leben von weniger als einem Dollar am Tag.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5355F1-D699-41D3-87DC-3E323A314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3496"/>
            <a:ext cx="2052637" cy="55319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8140D04-A44C-458A-9774-A93085030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"/>
          <a:stretch/>
        </p:blipFill>
        <p:spPr>
          <a:xfrm>
            <a:off x="2447926" y="273496"/>
            <a:ext cx="6445250" cy="55319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Der Bezirk </a:t>
            </a:r>
            <a:r>
              <a:rPr lang="de-DE" b="0" dirty="0" err="1"/>
              <a:t>Sinazongwe</a:t>
            </a:r>
            <a:r>
              <a:rPr lang="de-DE" b="0" dirty="0"/>
              <a:t> im Süden des Landes ist durch große Trockenheit geprägt. Der Klimawandel verschärft die Situation zusätzlich. Mangelernährung ist weit verbreitet.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BDC5CC-854C-4AAB-8999-8719B887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2052639" cy="55434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CBCD61-79CF-4C52-9B73-76AE787DC6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40531" y="260350"/>
            <a:ext cx="2052641" cy="55451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5C1B65B-1F89-4DBB-AD43-39D385E78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0350"/>
            <a:ext cx="4249736" cy="27111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4ED132B-E4CE-4070-B159-F803793C92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3105150"/>
            <a:ext cx="4249736" cy="26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20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92F7D02-7883-4C99-999A-F7E7F2F2A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4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Bis vor drei Jahren musste auch Familie </a:t>
            </a:r>
            <a:r>
              <a:rPr lang="de-DE" b="0" dirty="0" err="1"/>
              <a:t>Hanzala</a:t>
            </a:r>
            <a:r>
              <a:rPr lang="de-DE" b="0" dirty="0"/>
              <a:t> ums Überleben kämpfen. „Am schlimmsten war es, die Kinder nicht satt zu bekommen“, sagt Mutter Never.</a:t>
            </a:r>
          </a:p>
        </p:txBody>
      </p:sp>
    </p:spTree>
    <p:extLst>
      <p:ext uri="{BB962C8B-B14F-4D97-AF65-F5344CB8AC3E}">
        <p14:creationId xmlns:p14="http://schemas.microsoft.com/office/powerpoint/2010/main" val="273950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Unterstützung erhielt die Familie von der </a:t>
            </a:r>
            <a:r>
              <a:rPr lang="de-DE" b="0" dirty="0" err="1"/>
              <a:t>Kaluli</a:t>
            </a:r>
            <a:r>
              <a:rPr lang="de-DE" b="0" dirty="0"/>
              <a:t> Development </a:t>
            </a:r>
            <a:r>
              <a:rPr lang="de-DE" b="0" dirty="0" err="1"/>
              <a:t>Foundation</a:t>
            </a:r>
            <a:r>
              <a:rPr lang="de-DE" b="0" dirty="0"/>
              <a:t> (KDF). Sie hilft Kleinbauernfamilien bei der Bewässerung und der nachhaltigen Landwirtschaft.</a:t>
            </a:r>
            <a:endParaRPr lang="de-DE" b="0" dirty="0">
              <a:effectLst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727302-5986-4273-AB1E-3C0462C1DC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998" y="3105150"/>
            <a:ext cx="4237177" cy="269631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AE811A3-6562-4D75-A5FE-7D251C34BF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49"/>
            <a:ext cx="4249738" cy="27003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A0348FD-EF3B-4CE8-8C0D-C433AB3EC1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999" y="260349"/>
            <a:ext cx="4249740" cy="270033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C0CDB43-049A-4741-BBBA-51C2606DB2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48"/>
            <a:ext cx="4249738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Obwohl der ersehnte Regen immer noch auf sich warten lässt, ist Jackson </a:t>
            </a:r>
            <a:r>
              <a:rPr lang="de-DE" b="0" dirty="0" err="1"/>
              <a:t>Hanzala</a:t>
            </a:r>
            <a:r>
              <a:rPr lang="de-DE" b="0" dirty="0"/>
              <a:t> inzwischen guten Mutes: „Wir essen drei bis vier Mal am Tag“, sagt er.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A77E37-1A02-4093-881C-38F188C312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D7F9794-7BFA-4D01-AD9D-EFE07F0CFE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lautem Schnalzen treibt er zwei kräftige Ochsen an, die einen Pflug durch die Erde ziehen. Der Kleinbauer will auf seinem Feld Tomaten, Okra und Bohnen pflanzen.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BC24EF-0039-431A-996F-BBD21288E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367" y="260350"/>
            <a:ext cx="4237391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03F1A5D-FF3E-4081-BD51-ECA4CAAE18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738" y="31051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66F3B18-F257-4E22-9445-9883C6DD6D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3170" y="267682"/>
            <a:ext cx="4237391" cy="55378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Mais hat der Kleinbauer schon vor einigen Wochen gesät. Bei den Pflanzen haben sich bereits Kolben ausgebildet. Bohnen und Kürbisblätter ranken an den Stängeln empor.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67F2A1-35A0-48B1-908B-7E8730500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51" y="260350"/>
            <a:ext cx="8620124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Office PowerPoint</Application>
  <PresentationFormat>Bildschirmpräsentation (4:3)</PresentationFormat>
  <Paragraphs>88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Georgia</vt:lpstr>
      <vt:lpstr>Symbol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- Satt trotz Dürre</dc:title>
  <dc:creator>BfdW</dc:creator>
  <cp:lastModifiedBy>thorsten.lichtblau</cp:lastModifiedBy>
  <cp:revision>1178</cp:revision>
  <dcterms:created xsi:type="dcterms:W3CDTF">2005-03-02T11:53:12Z</dcterms:created>
  <dcterms:modified xsi:type="dcterms:W3CDTF">2020-08-05T09:01:01Z</dcterms:modified>
</cp:coreProperties>
</file>