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4" r:id="rId2"/>
    <p:sldId id="401" r:id="rId3"/>
    <p:sldId id="392" r:id="rId4"/>
    <p:sldId id="391" r:id="rId5"/>
    <p:sldId id="382" r:id="rId6"/>
    <p:sldId id="334" r:id="rId7"/>
    <p:sldId id="421" r:id="rId8"/>
    <p:sldId id="385" r:id="rId9"/>
    <p:sldId id="354" r:id="rId10"/>
    <p:sldId id="376" r:id="rId11"/>
    <p:sldId id="419" r:id="rId12"/>
    <p:sldId id="320" r:id="rId13"/>
    <p:sldId id="386" r:id="rId14"/>
    <p:sldId id="384" r:id="rId15"/>
    <p:sldId id="360" r:id="rId16"/>
    <p:sldId id="326" r:id="rId17"/>
    <p:sldId id="411" r:id="rId18"/>
    <p:sldId id="418" r:id="rId19"/>
    <p:sldId id="375" r:id="rId20"/>
    <p:sldId id="41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2251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05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3107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3061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2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3" d="100"/>
          <a:sy n="113" d="100"/>
        </p:scale>
        <p:origin x="1224" y="102"/>
      </p:cViewPr>
      <p:guideLst>
        <p:guide orient="horz" pos="164"/>
        <p:guide orient="horz" pos="4110"/>
        <p:guide orient="horz" pos="1956"/>
        <p:guide orient="horz" pos="3770"/>
        <p:guide orient="horz" pos="2251"/>
        <p:guide orient="horz" pos="3657"/>
        <p:guide orient="horz" pos="2205"/>
        <p:guide pos="158"/>
        <p:guide pos="3107"/>
        <p:guide pos="5602"/>
        <p:guide pos="3061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1115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8880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45383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0277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974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2400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56673D-74C8-4287-98BC-5FDF95ACB6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31329" cy="5550513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01" y="2666194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Gute Ernten trotz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Klimawandel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Indonesien</a:t>
            </a:r>
          </a:p>
        </p:txBody>
      </p:sp>
    </p:spTree>
    <p:extLst>
      <p:ext uri="{BB962C8B-B14F-4D97-AF65-F5344CB8AC3E}">
        <p14:creationId xmlns:p14="http://schemas.microsoft.com/office/powerpoint/2010/main" val="728515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01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anderen Kleinbauern hat er sich daher einem Forschungsprojekt von GT angeschlossen. Gemeinsam testen sie alte Reissorten und weitere Nutzpflanzen.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8E47B9-83F5-4C82-A934-F950A1F46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970" y="260350"/>
            <a:ext cx="4253593" cy="26638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2F2075-B2DD-4AD7-B81A-74078AD27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26" y="3105150"/>
            <a:ext cx="4244837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B0E430-17CF-4EEC-9A2F-5006FFD53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44836" cy="270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5B0CEB-49B3-41E4-83E3-F95A71655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53591" cy="2663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Projektkoordinator Niko </a:t>
            </a:r>
            <a:r>
              <a:rPr lang="de-DE" b="0" dirty="0" err="1"/>
              <a:t>Paki­ding</a:t>
            </a:r>
            <a:r>
              <a:rPr lang="de-DE" b="0" dirty="0"/>
              <a:t> misst täglich Temperaturen und Niederschlags-mengen im Dorf. Die Ergebnisse hat er in Balkendiagrammen veranschaulicht.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79AE61-9CC5-4164-B074-45CD979F4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50824" y="260350"/>
            <a:ext cx="863991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33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Um die Reifezeit zu verkürzen und Wasser zu sparen, pflanzen die Bauern die </a:t>
            </a:r>
            <a:r>
              <a:rPr lang="de-DE" b="0" dirty="0" err="1"/>
              <a:t>Schöss</a:t>
            </a:r>
            <a:r>
              <a:rPr lang="de-DE" b="0" dirty="0"/>
              <a:t>-linge mit größerem Abstand. So können die Reispflanzen mehr Rispen hervorbringen.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DEF651-98F3-4927-A20F-AF61B21A7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84" y="260350"/>
            <a:ext cx="8635691" cy="55472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Yohana</a:t>
            </a:r>
            <a:r>
              <a:rPr lang="de-DE" b="0" dirty="0"/>
              <a:t> </a:t>
            </a:r>
            <a:r>
              <a:rPr lang="de-DE" b="0" dirty="0" err="1"/>
              <a:t>Sirenden</a:t>
            </a:r>
            <a:r>
              <a:rPr lang="de-DE" b="0" dirty="0"/>
              <a:t> ist mit dem Ergebnis zufrieden. In einem flachen Bambuskorb reinigt sie die Reisration für das Abendessen. Tochter </a:t>
            </a:r>
            <a:r>
              <a:rPr lang="de-DE" b="0" dirty="0" err="1"/>
              <a:t>Yuen</a:t>
            </a:r>
            <a:r>
              <a:rPr lang="de-DE" b="0" dirty="0"/>
              <a:t> </a:t>
            </a:r>
            <a:r>
              <a:rPr lang="de-DE" b="0" dirty="0" smtClean="0"/>
              <a:t>weicht nicht von ihrer Seite.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BFA7FE-D656-411D-B043-54A93F52D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540419-5DDB-415B-B175-631F8CDDCE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 </a:t>
            </a:r>
            <a:r>
              <a:rPr lang="de-DE" b="0" dirty="0" smtClean="0"/>
              <a:t>Mann Silas </a:t>
            </a:r>
            <a:r>
              <a:rPr lang="de-DE" b="0" dirty="0"/>
              <a:t>zeigt derweil, wie die Kleinbauern ihren Bio-Kompost herstellen: </a:t>
            </a:r>
            <a:r>
              <a:rPr lang="de-DE" b="0" dirty="0" smtClean="0"/>
              <a:t>Erst </a:t>
            </a:r>
            <a:r>
              <a:rPr lang="de-DE" b="0" dirty="0"/>
              <a:t>schiebt er Bambusrinde in eine Häckselmaschine. Dann folgen Bananenblätter.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BC45B8-E235-488D-9F5F-3568B5179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2413" y="260350"/>
            <a:ext cx="4248149" cy="55457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9B7863-744C-4D30-AA9C-B22C9100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7" y="260350"/>
            <a:ext cx="4248148" cy="55503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Anschließend holt </a:t>
            </a:r>
            <a:r>
              <a:rPr lang="de-DE" b="0" dirty="0" smtClean="0"/>
              <a:t>er</a:t>
            </a:r>
            <a:r>
              <a:rPr lang="de-DE" b="0" dirty="0" smtClean="0">
                <a:solidFill>
                  <a:srgbClr val="FF0000"/>
                </a:solidFill>
              </a:rPr>
              <a:t> </a:t>
            </a:r>
            <a:r>
              <a:rPr lang="de-DE" b="0" dirty="0" smtClean="0"/>
              <a:t>eine </a:t>
            </a:r>
            <a:r>
              <a:rPr lang="de-DE" b="0" dirty="0"/>
              <a:t>Schubkarre mit Schweinedung und mischt </a:t>
            </a:r>
            <a:r>
              <a:rPr lang="de-DE" b="0" dirty="0" smtClean="0"/>
              <a:t>ihn </a:t>
            </a:r>
            <a:r>
              <a:rPr lang="de-DE" b="0" dirty="0"/>
              <a:t>mit dem Pflanzenbrei, der aus der Häckselmaschine herausgequollen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C7F70B-36B0-4D5F-9231-0887CB866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6338"/>
            <a:ext cx="4251617" cy="26478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165F96-BF0C-48DB-BC0C-99457C5383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73" y="273971"/>
            <a:ext cx="4249737" cy="55315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FF5DED-8807-4282-A08D-C6DED02DF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7245"/>
            <a:ext cx="4251616" cy="26982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Dorfbewohner haben auch gelernt, auf Vielfalt zu setzen. Silas </a:t>
            </a:r>
            <a:r>
              <a:rPr lang="de-DE" b="0" dirty="0" err="1"/>
              <a:t>Sirenden</a:t>
            </a:r>
            <a:r>
              <a:rPr lang="de-DE" b="0" dirty="0"/>
              <a:t> hat einen Gemüsegarten angelegt, in dem er Kohl, Tomaten, Chilis und Zwie­beln anbaut.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06689E-963B-4D95-BC94-CD8CBB92E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0686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9D0B6A-3FE7-4EEF-8D58-496AFFDA35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767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Abend geht es in der Küche der Familie munter zu. Besuch ist gekommen und alle helfen mit, das Essen zuzubereiten. In einem großen Topf kocht der Reis.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AC5D44-AB67-456C-B991-535C223EC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Yohana</a:t>
            </a:r>
            <a:r>
              <a:rPr lang="de-DE" b="0" dirty="0"/>
              <a:t> </a:t>
            </a:r>
            <a:r>
              <a:rPr lang="de-DE" b="0" dirty="0" err="1"/>
              <a:t>Sirenden</a:t>
            </a:r>
            <a:r>
              <a:rPr lang="de-DE" b="0" dirty="0"/>
              <a:t> röstet noch Kaffee. „Wir sind froh, dass wir inzwischen ein stabiles Einkommen haben“, sagt sie. „Und es reicht auch für die Ausbildung der Kinder.“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956ACA-C9EB-465A-8900-27526C525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28" y="260350"/>
            <a:ext cx="8630147" cy="5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5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Gereja</a:t>
            </a:r>
            <a:r>
              <a:rPr lang="de-DE" b="0" dirty="0"/>
              <a:t> </a:t>
            </a:r>
            <a:r>
              <a:rPr lang="de-DE" b="0" dirty="0" err="1"/>
              <a:t>Toraja</a:t>
            </a:r>
            <a:r>
              <a:rPr lang="de-DE" b="0" dirty="0"/>
              <a:t> (GT) aus Indonesien.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Gute Ernten trotz Klimawandel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www.brot-fuer-die-welt.de/projekte/indonesien-klimawandel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</a:t>
            </a:r>
            <a:r>
              <a:rPr lang="de-DE" altLang="de-DE" b="0" dirty="0" smtClean="0"/>
              <a:t>Knödl, </a:t>
            </a:r>
            <a:r>
              <a:rPr lang="de-DE" altLang="de-DE" b="0" smtClean="0"/>
              <a:t>Franziska Reich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Ute Dilg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Thomas Lohnes, Carsten Stormer (Folie 3, r.)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3BCF5C8-6974-4CC3-AD22-025B72423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573463"/>
            <a:ext cx="4608514" cy="22404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FD5D09-599C-4F96-880A-AC12A36EA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626" y="268805"/>
            <a:ext cx="3954549" cy="5545135"/>
          </a:xfrm>
          <a:prstGeom prst="rect">
            <a:avLst/>
          </a:prstGeom>
        </p:spPr>
      </p:pic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260350"/>
            <a:ext cx="4608513" cy="3240089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13" y="377678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Indonesien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14" y="557698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Indonesien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	</a:t>
            </a:r>
            <a:r>
              <a:rPr lang="de-DE" altLang="de-DE" sz="1200" b="0" dirty="0">
                <a:cs typeface="Arial" panose="020B0604020202020204" pitchFamily="34" charset="0"/>
              </a:rPr>
              <a:t> 1.904.569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	</a:t>
            </a:r>
            <a:r>
              <a:rPr lang="de-DE" altLang="de-DE" sz="1200" b="0" dirty="0">
                <a:cs typeface="Arial" panose="020B0604020202020204" pitchFamily="34" charset="0"/>
              </a:rPr>
              <a:t>108,0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	</a:t>
            </a:r>
            <a:r>
              <a:rPr lang="de-DE" altLang="de-DE" sz="1200" b="0" dirty="0">
                <a:cs typeface="Arial" panose="020B0604020202020204" pitchFamily="34" charset="0"/>
              </a:rPr>
              <a:t>56,7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	</a:t>
            </a:r>
            <a:r>
              <a:rPr lang="de-DE" altLang="de-DE" sz="1200" b="0" dirty="0">
                <a:cs typeface="Arial" panose="020B0604020202020204" pitchFamily="34" charset="0"/>
              </a:rPr>
              <a:t>2,0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71,1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76,5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2,7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6,0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	</a:t>
            </a:r>
            <a:r>
              <a:rPr lang="de-DE" altLang="de-DE" sz="1200" b="0" dirty="0">
                <a:cs typeface="Arial" panose="020B0604020202020204" pitchFamily="34" charset="0"/>
              </a:rPr>
              <a:t>12.400 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330114" y="809726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D861AD7-11F1-4A12-AA3D-A03D6CD9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17" y="3660928"/>
            <a:ext cx="1648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MALAYSIA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2D42AF-9880-4763-85E5-691C8BC2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41" y="4837918"/>
            <a:ext cx="81192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Jakarta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1F9FFBD-B855-4253-A89E-B241EEF3D165}"/>
              </a:ext>
            </a:extLst>
          </p:cNvPr>
          <p:cNvGrpSpPr/>
          <p:nvPr/>
        </p:nvGrpSpPr>
        <p:grpSpPr>
          <a:xfrm>
            <a:off x="1298489" y="4991405"/>
            <a:ext cx="90873" cy="90873"/>
            <a:chOff x="7058657" y="1304764"/>
            <a:chExt cx="90873" cy="9087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6E89624-F66C-4C18-A67B-B31D8B565D3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21E9ED9-B3C6-46DB-A1AC-F3E6D7AD364B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E11DE6C6-4928-4FA5-A6DB-B85B80E6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788" y="4511787"/>
            <a:ext cx="1442151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Bua’tarrung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6B3DF01-5190-40E0-A6D2-DD2FBC6ECE9C}"/>
              </a:ext>
            </a:extLst>
          </p:cNvPr>
          <p:cNvSpPr/>
          <p:nvPr/>
        </p:nvSpPr>
        <p:spPr>
          <a:xfrm>
            <a:off x="2442432" y="4685538"/>
            <a:ext cx="54000" cy="549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3FF0F86-4FFE-4F73-ADF3-A58CD65A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005" y="4185084"/>
            <a:ext cx="213095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INDONESIEN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DBB4E3F-A2A5-4DC7-991C-FBCFBC68A5F0}"/>
              </a:ext>
            </a:extLst>
          </p:cNvPr>
          <p:cNvCxnSpPr/>
          <p:nvPr/>
        </p:nvCxnSpPr>
        <p:spPr>
          <a:xfrm flipH="1">
            <a:off x="1015217" y="3908085"/>
            <a:ext cx="402759" cy="148104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4DC61F9-3EB1-44E3-B3EA-0B501BEBB579}"/>
              </a:ext>
            </a:extLst>
          </p:cNvPr>
          <p:cNvCxnSpPr>
            <a:cxnSpLocks/>
          </p:cNvCxnSpPr>
          <p:nvPr/>
        </p:nvCxnSpPr>
        <p:spPr>
          <a:xfrm>
            <a:off x="1584705" y="3908914"/>
            <a:ext cx="238996" cy="33603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BCAC9B6A-D6E4-455F-83A9-DC970AB2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158" y="5260442"/>
            <a:ext cx="1648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OSTTIMOR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CFD0BD1-CD01-44C3-8499-A43D4BCD2209}"/>
              </a:ext>
            </a:extLst>
          </p:cNvPr>
          <p:cNvCxnSpPr>
            <a:cxnSpLocks/>
          </p:cNvCxnSpPr>
          <p:nvPr/>
        </p:nvCxnSpPr>
        <p:spPr>
          <a:xfrm flipH="1" flipV="1">
            <a:off x="2917731" y="5272972"/>
            <a:ext cx="195060" cy="71384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2485A91-415B-42F4-AACD-94B7EA7C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226" y="3705071"/>
            <a:ext cx="1648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PAPUA</a:t>
            </a:r>
          </a:p>
          <a:p>
            <a:pPr eaLnBrk="1" hangingPunct="1"/>
            <a:r>
              <a:rPr lang="de-DE" altLang="de-DE" sz="1200" b="0" dirty="0">
                <a:cs typeface="Arial" panose="020B0604020202020204" pitchFamily="34" charset="0"/>
              </a:rPr>
              <a:t>NEUGUINEA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955CE72-BA6A-410F-AC2D-C3B6E9808EEC}"/>
              </a:ext>
            </a:extLst>
          </p:cNvPr>
          <p:cNvCxnSpPr>
            <a:cxnSpLocks/>
          </p:cNvCxnSpPr>
          <p:nvPr/>
        </p:nvCxnSpPr>
        <p:spPr>
          <a:xfrm>
            <a:off x="4355976" y="4166736"/>
            <a:ext cx="0" cy="66843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1B58943-9F94-40E8-B593-8CF16089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819" y="3896132"/>
            <a:ext cx="213095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INDONESIEN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3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30C2015-74D9-4FAF-9936-D02B7DA4E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6066"/>
            <a:ext cx="8642350" cy="5539421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461252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39" y="531081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628565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In Indonesien sind die Folgen des Klimawandels längst spürbar: Mal regnet es lange gar nicht, dann wieder viel zu viel. </a:t>
            </a:r>
            <a:r>
              <a:rPr lang="de-DE" b="0" spc="-20" dirty="0" smtClean="0"/>
              <a:t>Pflanzenkrankheiten nehmen zu und bedrohen die Ernten.</a:t>
            </a:r>
            <a:endParaRPr lang="de-DE" b="0" spc="-2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E41012-0AC6-4D99-80FC-DB1CDB52D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458"/>
            <a:ext cx="4249738" cy="55380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EE4D9B-4E07-4D05-AA75-054BEC54D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5" y="260351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Kleinbauernfamilien im Bergland von </a:t>
            </a:r>
            <a:r>
              <a:rPr lang="de-DE" b="0" dirty="0" err="1"/>
              <a:t>Toraja</a:t>
            </a:r>
            <a:r>
              <a:rPr lang="de-DE" b="0" dirty="0"/>
              <a:t> sind besonders stark betroffen. Aufgrund der Steillagen kommt es in dieser Region vermehrt zu Erdrutschen.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F693EE-85B6-47D5-88E3-E22590F58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52916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BF697D-5E61-4415-ACAE-EEE06E002C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260" y="260348"/>
            <a:ext cx="425291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protestantische Kirche von </a:t>
            </a:r>
            <a:r>
              <a:rPr lang="de-DE" b="0" dirty="0" err="1"/>
              <a:t>Toraja</a:t>
            </a:r>
            <a:r>
              <a:rPr lang="de-DE" b="0" dirty="0"/>
              <a:t> (</a:t>
            </a:r>
            <a:r>
              <a:rPr lang="de-DE" b="0" dirty="0" err="1"/>
              <a:t>Gereja</a:t>
            </a:r>
            <a:r>
              <a:rPr lang="de-DE" b="0" dirty="0"/>
              <a:t> </a:t>
            </a:r>
            <a:r>
              <a:rPr lang="de-DE" b="0" dirty="0" err="1"/>
              <a:t>Toraja</a:t>
            </a:r>
            <a:r>
              <a:rPr lang="de-DE" b="0" dirty="0"/>
              <a:t>, GT) fördert ökologische Land-wirtschaft und Klimaschutz und trägt so zur Existenzsicherung in der Region bei.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6ED1F7-1A27-4498-8CD3-2973575CC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60350"/>
            <a:ext cx="8641655" cy="5542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Menschen lernen, ihre Anbaumethoden an das veränderte Klima anzupassen und sich durch Gemüseanbau und Tierhaltung neue Einkommensquellen zu erschließen.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33FC25-A0EF-489D-B89F-499DD4BF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C9A628-050E-4DA9-9C20-D9D9AA690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1E28D6A-B8D7-41C8-90DA-E8DF57D00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Obwohl die Regenzeit längst begonnen hat, wartet Silas </a:t>
            </a:r>
            <a:r>
              <a:rPr lang="de-DE" b="0" dirty="0" err="1"/>
              <a:t>Sirenden</a:t>
            </a:r>
            <a:r>
              <a:rPr lang="de-DE" b="0" dirty="0"/>
              <a:t> immer noch vergeblich auf Niederschläge. Die Erde in seinen Händen ist hart und staubig.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6ED1F7-1A27-4498-8CD3-2973575CC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92" y="260350"/>
            <a:ext cx="8638361" cy="5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82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seiner Familie lebt er im Dorf </a:t>
            </a:r>
            <a:r>
              <a:rPr lang="de-DE" b="0" dirty="0" err="1"/>
              <a:t>Bua’tarrung</a:t>
            </a:r>
            <a:r>
              <a:rPr lang="de-DE" b="0" dirty="0"/>
              <a:t> auf der Insel Sulawesi. Die meisten Menschen hier sind Kleinbauern. Viele bauen an den steilen Hängen Kaffee an.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B6A34C-1159-43DA-B6E0-BE134D5D2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AEF9C5-A2EB-4377-8B1B-A014C801F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Doch ihr wichtigstes Nahrungsmittel ist Reis. Auch dem setzt der Klimawandel zu. „Es wird immer schwieriger, über die Runden zu kommen“, berichtet Silas </a:t>
            </a:r>
            <a:r>
              <a:rPr lang="de-DE" b="0" spc="-10" dirty="0" err="1"/>
              <a:t>Sirenden</a:t>
            </a:r>
            <a:r>
              <a:rPr lang="de-DE" b="0" spc="-1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902D0A-44E0-4F16-80E7-05CDF0D4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82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Gute Ernten trotz Klimawandel</dc:title>
  <dc:creator>BfdW</dc:creator>
  <cp:lastModifiedBy>thorsten.lichtblau</cp:lastModifiedBy>
  <cp:revision>1144</cp:revision>
  <dcterms:created xsi:type="dcterms:W3CDTF">2005-03-02T11:53:12Z</dcterms:created>
  <dcterms:modified xsi:type="dcterms:W3CDTF">2020-08-06T16:00:32Z</dcterms:modified>
</cp:coreProperties>
</file>