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19" r:id="rId2"/>
    <p:sldId id="413" r:id="rId3"/>
    <p:sldId id="392" r:id="rId4"/>
    <p:sldId id="422" r:id="rId5"/>
    <p:sldId id="354" r:id="rId6"/>
    <p:sldId id="391" r:id="rId7"/>
    <p:sldId id="423" r:id="rId8"/>
    <p:sldId id="370" r:id="rId9"/>
    <p:sldId id="326" r:id="rId10"/>
    <p:sldId id="382" r:id="rId11"/>
    <p:sldId id="334" r:id="rId12"/>
    <p:sldId id="386" r:id="rId13"/>
    <p:sldId id="385" r:id="rId14"/>
    <p:sldId id="376" r:id="rId15"/>
    <p:sldId id="330" r:id="rId16"/>
    <p:sldId id="320" r:id="rId17"/>
    <p:sldId id="387" r:id="rId18"/>
    <p:sldId id="384" r:id="rId19"/>
    <p:sldId id="375" r:id="rId20"/>
    <p:sldId id="421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92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83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  <p:cmAuthor id="1" name="f.reich-rosenkranz" initials="fre" lastIdx="3" clrIdx="1">
    <p:extLst>
      <p:ext uri="{19B8F6BF-5375-455C-9EA6-DF929625EA0E}">
        <p15:presenceInfo xmlns:p15="http://schemas.microsoft.com/office/powerpoint/2012/main" userId="f.reich-rosenkran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690B"/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291" autoAdjust="0"/>
  </p:normalViewPr>
  <p:slideViewPr>
    <p:cSldViewPr showGuides="1">
      <p:cViewPr varScale="1">
        <p:scale>
          <a:sx n="106" d="100"/>
          <a:sy n="106" d="100"/>
        </p:scale>
        <p:origin x="840" y="108"/>
      </p:cViewPr>
      <p:guideLst>
        <p:guide orient="horz" pos="164"/>
        <p:guide orient="horz" pos="4110"/>
        <p:guide orient="horz" pos="1956"/>
        <p:guide orient="horz" pos="3793"/>
        <p:guide orient="horz" pos="1865"/>
        <p:guide orient="horz" pos="3657"/>
        <p:guide orient="horz" pos="799"/>
        <p:guide pos="158"/>
        <p:guide pos="2925"/>
        <p:guide pos="5602"/>
        <p:guide pos="283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040360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13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17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18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860608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522221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689703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F7E9C2-9ECD-455A-9502-1D7144FEC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57127"/>
            <a:ext cx="8642349" cy="5548361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4664443"/>
            <a:ext cx="4013459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Wo Nebel zu Trinkwasser wird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1552208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Bolivien</a:t>
            </a:r>
          </a:p>
        </p:txBody>
      </p:sp>
    </p:spTree>
    <p:extLst>
      <p:ext uri="{BB962C8B-B14F-4D97-AF65-F5344CB8AC3E}">
        <p14:creationId xmlns:p14="http://schemas.microsoft.com/office/powerpoint/2010/main" val="301857543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Damit sie </a:t>
            </a:r>
            <a:r>
              <a:rPr lang="de-DE" b="0" dirty="0">
                <a:ea typeface="Times New Roman" panose="02020603050405020304" pitchFamily="18" charset="0"/>
                <a:cs typeface="Georgia" panose="02040502050405020303" pitchFamily="18" charset="0"/>
              </a:rPr>
              <a:t>endlich auch in der Trockenzeit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Wasser haben und Obst und Gemüse anbauen können, baut David Velázquez einen Speicher. Er wird 40.000 Liter fassen.</a:t>
            </a:r>
            <a:endParaRPr lang="de-DE" b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7948CB-A1CD-4823-A895-62C955B980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Georgia" panose="02040502050405020303" pitchFamily="18" charset="0"/>
              </a:rPr>
              <a:t>Speisen</a:t>
            </a:r>
            <a:r>
              <a:rPr lang="de-DE" b="0" dirty="0"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 soll ihn das Kondenswasser aus den Wolken, die der Wind jeden Tag über die Anhöhe treibt. </a:t>
            </a:r>
            <a:r>
              <a:rPr lang="de-DE" b="0" dirty="0">
                <a:ea typeface="Times New Roman" panose="02020603050405020304" pitchFamily="18" charset="0"/>
                <a:cs typeface="Georgia" panose="02040502050405020303" pitchFamily="18" charset="0"/>
              </a:rPr>
              <a:t>Zum</a:t>
            </a:r>
            <a:r>
              <a:rPr lang="de-DE" b="0" dirty="0"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 Sommeranfang </a:t>
            </a:r>
            <a:r>
              <a:rPr lang="de-DE" b="0" dirty="0" smtClean="0">
                <a:ea typeface="Times New Roman" panose="02020603050405020304" pitchFamily="18" charset="0"/>
                <a:cs typeface="Georgia" panose="02040502050405020303" pitchFamily="18" charset="0"/>
              </a:rPr>
              <a:t>möchte</a:t>
            </a:r>
            <a:r>
              <a:rPr lang="de-DE" b="0" dirty="0" smtClean="0"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r>
              <a:rPr lang="de-DE" b="0" dirty="0"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Velázquez hier Obstbäume </a:t>
            </a:r>
            <a:r>
              <a:rPr lang="de-DE" b="0" dirty="0" smtClean="0"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pflanzen. 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0DE31F6-F904-47B7-9DC8-A5879BD7E8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047" y="260349"/>
            <a:ext cx="8637128" cy="27003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F72AC5B-F074-4E88-AF14-4641E2225D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93" r="-202"/>
          <a:stretch/>
        </p:blipFill>
        <p:spPr>
          <a:xfrm>
            <a:off x="4652000" y="2978432"/>
            <a:ext cx="4246397" cy="282665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DF33CF6-C41C-461B-900A-4D68C48033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903" y="3105151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>
                <a:ea typeface="Times New Roman" panose="02020603050405020304" pitchFamily="18" charset="0"/>
                <a:cs typeface="Georgia" panose="02040502050405020303" pitchFamily="18" charset="0"/>
              </a:rPr>
              <a:t>M</a:t>
            </a:r>
            <a:r>
              <a:rPr lang="de-DE" b="0" spc="-20" dirty="0" smtClean="0">
                <a:ea typeface="Times New Roman" panose="02020603050405020304" pitchFamily="18" charset="0"/>
                <a:cs typeface="Georgia" panose="02040502050405020303" pitchFamily="18" charset="0"/>
              </a:rPr>
              <a:t>it der Unterstützung </a:t>
            </a:r>
            <a:r>
              <a:rPr lang="de-DE" b="0" spc="-20" dirty="0">
                <a:ea typeface="Times New Roman" panose="02020603050405020304" pitchFamily="18" charset="0"/>
                <a:cs typeface="Georgia" panose="02040502050405020303" pitchFamily="18" charset="0"/>
              </a:rPr>
              <a:t>von ACLO </a:t>
            </a:r>
            <a:r>
              <a:rPr lang="de-DE" b="0" spc="-20" dirty="0" smtClean="0">
                <a:ea typeface="Times New Roman" panose="02020603050405020304" pitchFamily="18" charset="0"/>
                <a:cs typeface="Georgia" panose="02040502050405020303" pitchFamily="18" charset="0"/>
              </a:rPr>
              <a:t>hat er </a:t>
            </a:r>
            <a:r>
              <a:rPr lang="de-DE" b="0" spc="-20" dirty="0"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einen </a:t>
            </a:r>
            <a:r>
              <a:rPr lang="de-DE" b="0" spc="-20" dirty="0" smtClean="0"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Nebelfänger gebaut. </a:t>
            </a:r>
            <a:r>
              <a:rPr lang="de-DE" b="0" spc="-20" dirty="0"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Er besteht aus zwei Stangen un</a:t>
            </a:r>
            <a:r>
              <a:rPr lang="de-DE" b="0" spc="-20" dirty="0">
                <a:ea typeface="Times New Roman" panose="02020603050405020304" pitchFamily="18" charset="0"/>
                <a:cs typeface="Georgia" panose="02040502050405020303" pitchFamily="18" charset="0"/>
              </a:rPr>
              <a:t>d einem </a:t>
            </a:r>
            <a:r>
              <a:rPr lang="de-DE" b="0" spc="-20" dirty="0"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Plastiktuch</a:t>
            </a:r>
            <a:r>
              <a:rPr lang="de-DE" b="0" spc="-20" dirty="0">
                <a:ea typeface="Times New Roman" panose="02020603050405020304" pitchFamily="18" charset="0"/>
                <a:cs typeface="Georgia" panose="02040502050405020303" pitchFamily="18" charset="0"/>
              </a:rPr>
              <a:t> und sammelt 35 Liter in der Stunde.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04110F-08C2-4DCC-82AC-47CB58358E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4249739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BC81846-B1AD-417D-846E-4AF888967C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3105150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DF21030-F05B-49D4-BFF7-501AD07496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43435" y="260351"/>
            <a:ext cx="4249739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FD47557-763D-49ED-AF18-9ADFF54A03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43436" y="3105150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Velázquez </a:t>
            </a:r>
            <a:r>
              <a:rPr lang="de-DE" b="0" dirty="0">
                <a:ea typeface="Times New Roman" panose="02020603050405020304" pitchFamily="18" charset="0"/>
                <a:cs typeface="Georgia" panose="02040502050405020303" pitchFamily="18" charset="0"/>
              </a:rPr>
              <a:t>erfuhr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dank seiner Nachbarn </a:t>
            </a:r>
            <a:r>
              <a:rPr lang="de-DE" b="0" dirty="0">
                <a:ea typeface="Times New Roman" panose="02020603050405020304" pitchFamily="18" charset="0"/>
                <a:cs typeface="Georgia" panose="02040502050405020303" pitchFamily="18" charset="0"/>
              </a:rPr>
              <a:t>von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ACLO. Die haben mit Hilfe der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Organi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-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sation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r>
              <a:rPr lang="de-DE" b="0" dirty="0">
                <a:ea typeface="Times New Roman" panose="02020603050405020304" pitchFamily="18" charset="0"/>
                <a:cs typeface="Georgia" panose="02040502050405020303" pitchFamily="18" charset="0"/>
              </a:rPr>
              <a:t>ein Gewächs­haus, einen Wassertank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und ein Bewässerungssystem gebaut.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AF5546-5A38-4BF6-B5EC-496379F606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379" y="3105150"/>
            <a:ext cx="4250184" cy="27036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368B327-D185-4F93-A406-8D7FDFE06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379" y="260349"/>
            <a:ext cx="4250184" cy="27003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0C9EEC5-1709-4B69-883C-D80A3B2967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1294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Wenn die </a:t>
            </a:r>
            <a:r>
              <a:rPr lang="de-DE" b="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ACLO-</a:t>
            </a:r>
            <a:r>
              <a:rPr lang="de-DE" b="0" dirty="0" smtClean="0">
                <a:ea typeface="Times New Roman" panose="02020603050405020304" pitchFamily="18" charset="0"/>
                <a:cs typeface="Georgia" panose="02040502050405020303" pitchFamily="18" charset="0"/>
              </a:rPr>
              <a:t>Fachleute in </a:t>
            </a:r>
            <a:r>
              <a:rPr lang="de-DE" b="0" dirty="0">
                <a:ea typeface="Times New Roman" panose="02020603050405020304" pitchFamily="18" charset="0"/>
                <a:cs typeface="Georgia" panose="02040502050405020303" pitchFamily="18" charset="0"/>
              </a:rPr>
              <a:t>eine Gemeinde kommen, </a:t>
            </a:r>
            <a:r>
              <a:rPr lang="de-DE" b="0" dirty="0"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vermitteln sie zuerst,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wie </a:t>
            </a:r>
            <a:r>
              <a:rPr lang="de-DE" b="0" dirty="0">
                <a:ea typeface="Times New Roman" panose="02020603050405020304" pitchFamily="18" charset="0"/>
                <a:cs typeface="Georgia" panose="02040502050405020303" pitchFamily="18" charset="0"/>
              </a:rPr>
              <a:t>man Wasser spart und den Acker ohne Kunstdünger und Pestizide bestellt.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BA0F6C-1C65-42E9-A2DA-51F5087D37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1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7EB4ED9-02FE-4917-98B7-4C5A78EC43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2FC1075-3243-498A-B0C4-964924FE4C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6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b="0" spc="-20" dirty="0">
                <a:ea typeface="Times New Roman" panose="02020603050405020304" pitchFamily="18" charset="0"/>
                <a:cs typeface="Georgia" panose="02040502050405020303" pitchFamily="18" charset="0"/>
              </a:rPr>
              <a:t>Die</a:t>
            </a:r>
            <a:r>
              <a:rPr lang="de-DE" b="0" spc="-20" dirty="0"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 Gemeinde entscheidet dann, welche </a:t>
            </a:r>
            <a:r>
              <a:rPr lang="de-DE" b="0" spc="-20" dirty="0">
                <a:ea typeface="Times New Roman" panose="02020603050405020304" pitchFamily="18" charset="0"/>
                <a:cs typeface="Georgia" panose="02040502050405020303" pitchFamily="18" charset="0"/>
              </a:rPr>
              <a:t>Familie </a:t>
            </a:r>
            <a:r>
              <a:rPr lang="de-DE" b="0" spc="-20" dirty="0"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finanzielle Unterstützung bekommt</a:t>
            </a:r>
            <a:r>
              <a:rPr lang="de-DE" b="0" spc="-20" dirty="0">
                <a:ea typeface="Times New Roman" panose="02020603050405020304" pitchFamily="18" charset="0"/>
                <a:cs typeface="Georgia" panose="02040502050405020303" pitchFamily="18" charset="0"/>
              </a:rPr>
              <a:t>. In diesem Fall fiel die Wahl auf Familie Velázquez. Niemand lebt so abgeschieden wie sie.</a:t>
            </a:r>
            <a:endParaRPr lang="de-DE" b="0" spc="-20" dirty="0">
              <a:effectLst/>
              <a:ea typeface="Times New Roman" panose="02020603050405020304" pitchFamily="18" charset="0"/>
              <a:cs typeface="Georgia" panose="02040502050405020303" pitchFamily="18" charset="0"/>
            </a:endParaRP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E5C625-6C18-4062-8089-09B5B06A7C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561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374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Vom Ertrag der nächsten Ernte möchte Velázquez einen </a:t>
            </a:r>
            <a:r>
              <a:rPr lang="de-DE" b="0" dirty="0">
                <a:ea typeface="Times New Roman" panose="02020603050405020304" pitchFamily="18" charset="0"/>
                <a:cs typeface="Georgia" panose="02040502050405020303" pitchFamily="18" charset="0"/>
              </a:rPr>
              <a:t>F</a:t>
            </a:r>
            <a:r>
              <a:rPr lang="de-DE" b="0" dirty="0"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ilter kaufen – damit weder </a:t>
            </a:r>
            <a:r>
              <a:rPr lang="de-DE" b="0" dirty="0">
                <a:ea typeface="Times New Roman" panose="02020603050405020304" pitchFamily="18" charset="0"/>
                <a:cs typeface="Georgia" panose="02040502050405020303" pitchFamily="18" charset="0"/>
              </a:rPr>
              <a:t>seine Mutter noch seine </a:t>
            </a:r>
            <a:r>
              <a:rPr lang="de-DE" b="0" dirty="0"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Geschwister jemals wieder Trinkwasser schleppen müssen. </a:t>
            </a:r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8CE921-1C6E-4ACB-8620-FFC5B68AF0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AD7AE5F-307B-420D-BF6D-B4C92AAA09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1"/>
            <a:ext cx="4249738" cy="55581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Georgia" panose="02040502050405020303" pitchFamily="18" charset="0"/>
              </a:rPr>
              <a:t>D</a:t>
            </a:r>
            <a:r>
              <a:rPr lang="de-DE" b="0" dirty="0"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er Bau des Wasserspeichers schreitet gut voran. Ein Meter der Wand ist bereits geschafft. Nun befestigt David Velázquez ein Drahtgeflecht an Bambusstäben.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E7A1296-6F97-41B2-A7A7-D41ED213CD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7682"/>
            <a:ext cx="4243557" cy="26930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C5953E7-E427-4505-8AC7-B8FCA1F6F9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9737" cy="27003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629CC58-C51C-4A66-BA4E-53F8EC5E79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56540"/>
            <a:ext cx="4249738" cy="556420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7334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„Wir werden </a:t>
            </a:r>
            <a:r>
              <a:rPr lang="de-DE" b="0" dirty="0" smtClean="0">
                <a:ea typeface="Times New Roman" panose="02020603050405020304" pitchFamily="18" charset="0"/>
                <a:cs typeface="Georgia" panose="02040502050405020303" pitchFamily="18" charset="0"/>
              </a:rPr>
              <a:t>heute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fertig, oder?“, fragt David </a:t>
            </a:r>
            <a:r>
              <a:rPr lang="de-DE" b="0" dirty="0"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Velázquez </a:t>
            </a:r>
            <a:r>
              <a:rPr lang="de-DE" b="0" dirty="0">
                <a:ea typeface="Times New Roman" panose="02020603050405020304" pitchFamily="18" charset="0"/>
                <a:cs typeface="Georgia" panose="02040502050405020303" pitchFamily="18" charset="0"/>
              </a:rPr>
              <a:t>d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en Fachmann von ACLO. Der nickt. Endlich wird das Leben der Familie einfacher werden.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9CE67A-C7A8-4B68-9635-58C58F65F9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spc="-1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Acción</a:t>
            </a:r>
            <a:r>
              <a:rPr lang="de-DE" b="0" spc="-1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Cultural Loyola (ACLO)</a:t>
            </a:r>
            <a:r>
              <a:rPr lang="en-GB" b="0" dirty="0"/>
              <a:t> </a:t>
            </a:r>
            <a:r>
              <a:rPr lang="de-DE" b="0" dirty="0"/>
              <a:t>aus Bolivien.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Wo Nebel zu Trinkwasser wird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www.brot-fuer-die-welt.de/projekte/bolivien-trinkwasser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Thorsten Lichtblau, Thomas Knödl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Veronika Frenzel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Anne Ackermann 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Juli 2020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B1A9617-4625-4B5A-AEB0-45AF84537C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3960813" cy="554513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8" y="260350"/>
            <a:ext cx="4609207" cy="3237063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993" y="365635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Bolivien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994" y="545655"/>
            <a:ext cx="4608513" cy="29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/>
              <a:t>	Bolivien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140075" algn="r"/>
                <a:tab pos="4305300" algn="r"/>
                <a:tab pos="4667250" algn="l"/>
              </a:tabLst>
            </a:pPr>
            <a:endParaRPr lang="de-DE" altLang="de-DE" sz="10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1.098.581	357.022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11,6	80,2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Bevölkerungsdichte</a:t>
            </a:r>
            <a:r>
              <a:rPr lang="de-DE" altLang="de-DE" sz="1200" b="0" dirty="0">
                <a:cs typeface="Arial" panose="020B0604020202020204" pitchFamily="34" charset="0"/>
              </a:rPr>
              <a:t> in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./km²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10,6	225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</a:t>
            </a:r>
            <a:r>
              <a:rPr lang="de-DE" altLang="de-DE" sz="1200" b="0" dirty="0">
                <a:cs typeface="Arial" panose="020B0604020202020204" pitchFamily="34" charset="0"/>
              </a:rPr>
              <a:t> 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3,2	0,3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Lebenserwartung </a:t>
            </a:r>
            <a:r>
              <a:rPr lang="de-DE" altLang="de-DE" sz="1200" b="0" dirty="0">
                <a:cs typeface="Arial" panose="020B0604020202020204" pitchFamily="34" charset="0"/>
              </a:rPr>
              <a:t>in Jahren</a:t>
            </a:r>
            <a:r>
              <a:rPr lang="de-DE" altLang="de-DE" sz="1200" dirty="0">
                <a:cs typeface="Arial" panose="020B0604020202020204" pitchFamily="34" charset="0"/>
              </a:rPr>
              <a:t>		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Männer 	67,6	78,7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Frauen	73,4	83,6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 </a:t>
            </a:r>
            <a:r>
              <a:rPr lang="de-DE" altLang="de-DE" sz="1200" b="0" dirty="0">
                <a:cs typeface="Arial" panose="020B0604020202020204" pitchFamily="34" charset="0"/>
              </a:rPr>
              <a:t>in %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Männer 	3,5	&lt;1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Frauen	11,4	&lt;1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Bruttoinlandsprodukt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7.600	50.800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(2020)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/>
          <p:nvPr/>
        </p:nvCxnSpPr>
        <p:spPr>
          <a:xfrm>
            <a:off x="4356994" y="797683"/>
            <a:ext cx="44281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hteck 16">
            <a:extLst>
              <a:ext uri="{FF2B5EF4-FFF2-40B4-BE49-F238E27FC236}">
                <a16:creationId xmlns:a16="http://schemas.microsoft.com/office/drawing/2014/main" id="{92A4C9B6-C4E1-4AE6-8AA1-67C43AAFC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22" y="2202081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BOLIVIEN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D7C3A22-93FD-49DB-8B99-C061CBD719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664" y="3580648"/>
            <a:ext cx="4608512" cy="2224840"/>
          </a:xfrm>
          <a:prstGeom prst="rect">
            <a:avLst/>
          </a:prstGeom>
        </p:spPr>
      </p:pic>
      <p:sp>
        <p:nvSpPr>
          <p:cNvPr id="24" name="Rechteck 16">
            <a:extLst>
              <a:ext uri="{FF2B5EF4-FFF2-40B4-BE49-F238E27FC236}">
                <a16:creationId xmlns:a16="http://schemas.microsoft.com/office/drawing/2014/main" id="{AAD6112F-0BAB-4997-B762-2ED8FE590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2079" y="4106659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BOLIVIEN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4C4BCB5-2BEF-4314-ACB6-8B255502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3753036"/>
            <a:ext cx="818732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PERU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FCE9E50-6906-4FF4-9F6D-2C0262FFC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155" y="5196888"/>
            <a:ext cx="844310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CHILE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6B22209-B594-471E-A709-D125DBBC9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985" y="5456824"/>
            <a:ext cx="15561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ARGENTINIEN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D7D76615-C496-4BA5-8EE1-22582237C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208" y="5121188"/>
            <a:ext cx="15561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PARAGUAY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B58D58D-2452-4DBD-B90C-A1A7522CE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325" y="4260784"/>
            <a:ext cx="15561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BRASILIEN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6838C3CD-E01D-4EC0-BE9C-D135F8C38388}"/>
              </a:ext>
            </a:extLst>
          </p:cNvPr>
          <p:cNvCxnSpPr>
            <a:cxnSpLocks/>
          </p:cNvCxnSpPr>
          <p:nvPr/>
        </p:nvCxnSpPr>
        <p:spPr>
          <a:xfrm>
            <a:off x="5312227" y="5376744"/>
            <a:ext cx="375897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8857C47-8301-4C9D-83A6-2432C4BE755C}"/>
              </a:ext>
            </a:extLst>
          </p:cNvPr>
          <p:cNvGrpSpPr/>
          <p:nvPr/>
        </p:nvGrpSpPr>
        <p:grpSpPr>
          <a:xfrm>
            <a:off x="5976156" y="4767962"/>
            <a:ext cx="90873" cy="90873"/>
            <a:chOff x="7058657" y="1304764"/>
            <a:chExt cx="90873" cy="90873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FF310C80-E07E-49E2-BE3F-EB2344596FE6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346AFBA4-B38D-43FD-B6AD-766329AED1E1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EEB0FBC5-D0C8-4D72-8192-68F8441C4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336" y="4621411"/>
            <a:ext cx="1177956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Sucre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E1C2C5B-A176-4D14-BB7C-13CDB4005567}"/>
              </a:ext>
            </a:extLst>
          </p:cNvPr>
          <p:cNvSpPr/>
          <p:nvPr/>
        </p:nvSpPr>
        <p:spPr>
          <a:xfrm>
            <a:off x="6127315" y="5101473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E04DA10-45F6-4899-AA77-F3B2D899D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247" y="4928804"/>
            <a:ext cx="1177956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Tarija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209745B-8BF1-40D9-8E6C-CF0F6D62CC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8642350" cy="5545139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4509120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495077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231889352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Bolivien gilt als das ärmste Land Südamerikas. Besonders schwer haben es die Menschen</a:t>
            </a:r>
            <a:r>
              <a:rPr lang="de-DE" b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 dem Land, </a:t>
            </a:r>
            <a:r>
              <a:rPr lang="de-DE" b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vor allem die </a:t>
            </a:r>
            <a:r>
              <a:rPr lang="de-DE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Angehörigen indigener Gruppen.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3F55A44-0FE1-41B2-B3AD-9E5E01CB0A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77" y="260350"/>
            <a:ext cx="8640498" cy="55796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Die Region Tarija galt früher </a:t>
            </a:r>
            <a:r>
              <a:rPr lang="de-DE" b="0" dirty="0">
                <a:ea typeface="Times New Roman" panose="02020603050405020304" pitchFamily="18" charset="0"/>
                <a:cs typeface="Georgia" panose="02040502050405020303" pitchFamily="18" charset="0"/>
              </a:rPr>
              <a:t>als Kornkammer des Landes.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Doch der jahrhundertelange Raub­bau ließ die Böden erodieren. Heute können sie kaum noch Wasser speichern.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FE13410-B429-470D-B11A-9FA115F35F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8" cy="27003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508CD05-CD4B-465D-9E00-148252131B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49"/>
            <a:ext cx="4249738" cy="27003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1B4CFC3-B01F-4A9C-866E-AB514EEC11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317" y="260350"/>
            <a:ext cx="4242246" cy="270033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74165E1-632A-4698-AFCE-2B2B549FE7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3105149"/>
            <a:ext cx="4242245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2185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Klimawandel verschlimmert die Lage zusätzlich. Unwetter häufen sich. </a:t>
            </a:r>
            <a:r>
              <a:rPr lang="de-DE" b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Oft reichen die</a:t>
            </a:r>
            <a:r>
              <a:rPr lang="de-DE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Erträge den </a:t>
            </a:r>
            <a:r>
              <a:rPr lang="de-DE" b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auernfamilien nicht einmal</a:t>
            </a:r>
            <a:r>
              <a:rPr lang="de-DE" b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sich selbst zu versorgen.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3092C8-CEA8-417D-8408-50E2A8060A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71428"/>
            <a:ext cx="4249737" cy="55340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66B89DC-ECE0-44DA-93BE-599EE95F2E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49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90085A2-4567-4507-9C9E-D6B8C4E660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71428"/>
            <a:ext cx="4249737" cy="26892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Die Organisation </a:t>
            </a:r>
            <a:r>
              <a:rPr lang="de-DE" b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Acción</a:t>
            </a:r>
            <a:r>
              <a:rPr lang="de-DE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Cultural Loyola (ACLO) unterstützt die Menschen bei der Bewässerung, damit sie auch in Trockenzeiten </a:t>
            </a:r>
            <a:r>
              <a:rPr lang="de-DE" b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gute</a:t>
            </a:r>
            <a:r>
              <a:rPr lang="de-DE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Ernten erzielen.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9C0903-2FC8-481A-80ED-96AD38B5FA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8475"/>
            <a:ext cx="4249738" cy="554977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659F3B2-5719-42C0-83B4-390AAFEAC6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17907"/>
            <a:ext cx="4249738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F63D96A-0121-4CEB-95E3-54BB0ABEE6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„Der Staat kümmert sich nur um die Ballungsräume“, erklärt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Juan Carlos Fer­nán­dez,  Projektleiter bei ACLO. „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Aber gerade wer abseits lebt, braucht Unterstützung.“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39693A-C1A5-4798-8593-DC62430D35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6445251" cy="55451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6C605FF-02DE-4C40-A1BF-6B00C7CA32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8" y="260350"/>
            <a:ext cx="2052637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4423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175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Auch die Familie von David Velázquez (28) leidet unter Wassermangel. Ihre Äcker liegen in knapp 3.000 Metern Höhe, 800 Höhenmeter oberhalb des nächsten Bachs.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23B5EF-06FF-42D9-9DC6-F0B033FAF3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579" y="260350"/>
            <a:ext cx="8630596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02147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In der Trockenzeit holen er 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oder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seine Geschwister jeden Tag Wasser von dort. Seit ihr Esel </a:t>
            </a:r>
            <a:r>
              <a:rPr lang="de-DE" b="0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weggelaufen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ist, </a:t>
            </a:r>
            <a:r>
              <a:rPr lang="de-DE" b="0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brauchen sie für den schweren Weg 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eine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Stunde hin und zwei Stunden zurück.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DA3904-874F-45E1-908F-200DB53432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46595"/>
            <a:ext cx="4249739" cy="555889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A8B399F-9417-49EC-9229-D6200F81C3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7020"/>
            <a:ext cx="4249738" cy="553846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632</Words>
  <Application>Microsoft Office PowerPoint</Application>
  <PresentationFormat>Bildschirmpräsentation (4:3)</PresentationFormat>
  <Paragraphs>86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Georgia</vt:lpstr>
      <vt:lpstr>Symbol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Wo Nebel zu Trinkwasser wird</dc:title>
  <dc:creator>BfdW</dc:creator>
  <cp:lastModifiedBy>thorsten.lichtblau</cp:lastModifiedBy>
  <cp:revision>1178</cp:revision>
  <dcterms:created xsi:type="dcterms:W3CDTF">2005-03-02T11:53:12Z</dcterms:created>
  <dcterms:modified xsi:type="dcterms:W3CDTF">2020-08-06T14:55:38Z</dcterms:modified>
</cp:coreProperties>
</file>